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58" r:id="rId4"/>
    <p:sldId id="259" r:id="rId5"/>
    <p:sldId id="260" r:id="rId6"/>
    <p:sldId id="257" r:id="rId7"/>
    <p:sldId id="262" r:id="rId8"/>
  </p:sldIdLst>
  <p:sldSz cx="9144000" cy="6858000" type="screen4x3"/>
  <p:notesSz cx="6985000" cy="9271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010A3-5942-40BF-89CD-6AA34072DF81}" type="datetimeFigureOut">
              <a:rPr lang="en-US" smtClean="0"/>
              <a:t>2/27/2016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DEBEE2-EC3B-462D-8A12-947052660F7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010A3-5942-40BF-89CD-6AA34072DF81}" type="datetimeFigureOut">
              <a:rPr lang="en-US" smtClean="0"/>
              <a:t>2/27/2016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EBEE2-EC3B-462D-8A12-947052660F7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010A3-5942-40BF-89CD-6AA34072DF81}" type="datetimeFigureOut">
              <a:rPr lang="en-US" smtClean="0"/>
              <a:t>2/27/2016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EBEE2-EC3B-462D-8A12-947052660F7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010A3-5942-40BF-89CD-6AA34072DF81}" type="datetimeFigureOut">
              <a:rPr lang="en-US" smtClean="0"/>
              <a:t>2/27/2016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EBEE2-EC3B-462D-8A12-947052660F7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010A3-5942-40BF-89CD-6AA34072DF81}" type="datetimeFigureOut">
              <a:rPr lang="en-US" smtClean="0"/>
              <a:t>2/27/2016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EBEE2-EC3B-462D-8A12-947052660F7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010A3-5942-40BF-89CD-6AA34072DF81}" type="datetimeFigureOut">
              <a:rPr lang="en-US" smtClean="0"/>
              <a:t>2/27/2016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EBEE2-EC3B-462D-8A12-947052660F7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010A3-5942-40BF-89CD-6AA34072DF81}" type="datetimeFigureOut">
              <a:rPr lang="en-US" smtClean="0"/>
              <a:t>2/27/2016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EBEE2-EC3B-462D-8A12-947052660F7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010A3-5942-40BF-89CD-6AA34072DF81}" type="datetimeFigureOut">
              <a:rPr lang="en-US" smtClean="0"/>
              <a:t>2/27/2016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EBEE2-EC3B-462D-8A12-947052660F7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010A3-5942-40BF-89CD-6AA34072DF81}" type="datetimeFigureOut">
              <a:rPr lang="en-US" smtClean="0"/>
              <a:t>2/27/2016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EBEE2-EC3B-462D-8A12-947052660F7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010A3-5942-40BF-89CD-6AA34072DF81}" type="datetimeFigureOut">
              <a:rPr lang="en-US" smtClean="0"/>
              <a:t>2/27/2016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EBEE2-EC3B-462D-8A12-947052660F7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010A3-5942-40BF-89CD-6AA34072DF81}" type="datetimeFigureOut">
              <a:rPr lang="en-US" smtClean="0"/>
              <a:t>2/27/2016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EBEE2-EC3B-462D-8A12-947052660F7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E93010A3-5942-40BF-89CD-6AA34072DF81}" type="datetimeFigureOut">
              <a:rPr lang="en-US" smtClean="0"/>
              <a:t>2/27/2016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36DEBEE2-EC3B-462D-8A12-947052660F7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mailto:bingmm@fusd.net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101qs.com/3166-candy--chips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ttpress.com/" TargetMode="External"/><Relationship Id="rId2" Type="http://schemas.openxmlformats.org/officeDocument/2006/relationships/hyperlink" Target="http://gfletchy.com/3-act-lessons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hyperlink" Target="https://tapintoteenminds.com/3act-math/" TargetMode="External"/><Relationship Id="rId4" Type="http://schemas.openxmlformats.org/officeDocument/2006/relationships/hyperlink" Target="https://bigideasmath.com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524000"/>
            <a:ext cx="6400800" cy="1630680"/>
          </a:xfrm>
        </p:spPr>
        <p:txBody>
          <a:bodyPr>
            <a:noAutofit/>
          </a:bodyPr>
          <a:lstStyle/>
          <a:p>
            <a:r>
              <a:rPr lang="en-US" sz="3200" b="1" dirty="0"/>
              <a:t>How to Question, Think &amp; Write </a:t>
            </a:r>
            <a:r>
              <a:rPr lang="en-US" sz="3200" b="1" dirty="0" smtClean="0"/>
              <a:t>DOK3: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219200"/>
          </a:xfrm>
        </p:spPr>
        <p:txBody>
          <a:bodyPr/>
          <a:lstStyle/>
          <a:p>
            <a:r>
              <a:rPr lang="en-US" b="1" dirty="0"/>
              <a:t>A Teacher &amp; Student Perspective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562600" y="4738101"/>
            <a:ext cx="2667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Maryann Bingham</a:t>
            </a:r>
          </a:p>
          <a:p>
            <a:pPr algn="r"/>
            <a:r>
              <a:rPr lang="en-US" dirty="0" smtClean="0">
                <a:hlinkClick r:id="rId2"/>
              </a:rPr>
              <a:t>bingmm@fusd.net</a:t>
            </a:r>
            <a:endParaRPr lang="en-US" dirty="0" smtClean="0"/>
          </a:p>
          <a:p>
            <a:pPr algn="r"/>
            <a:r>
              <a:rPr lang="en-US" sz="1600" dirty="0" smtClean="0"/>
              <a:t>909-357-5530 Ext 36345</a:t>
            </a:r>
          </a:p>
          <a:p>
            <a:pPr algn="r"/>
            <a:r>
              <a:rPr lang="en-US" sz="1600" dirty="0" smtClean="0"/>
              <a:t>Fax: 909-357-5539</a:t>
            </a:r>
          </a:p>
          <a:p>
            <a:pPr algn="r"/>
            <a:r>
              <a:rPr lang="en-US" dirty="0" err="1" smtClean="0"/>
              <a:t>MaThink</a:t>
            </a:r>
            <a:r>
              <a:rPr lang="en-US" dirty="0" smtClean="0"/>
              <a:t> Conference</a:t>
            </a:r>
          </a:p>
          <a:p>
            <a:pPr algn="r"/>
            <a:r>
              <a:rPr lang="en-US" dirty="0" smtClean="0"/>
              <a:t>February 27, 2016</a:t>
            </a:r>
            <a:endParaRPr lang="en-US" dirty="0"/>
          </a:p>
        </p:txBody>
      </p:sp>
      <p:pic>
        <p:nvPicPr>
          <p:cNvPr id="5" name="Picture 2" descr="C:\Users\bingmm\AppData\Local\Microsoft\Windows\Temporary Internet Files\Content.IE5\8BY135IA\IMG95620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810000"/>
            <a:ext cx="4648200" cy="2682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5949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Academic Aspirations?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/>
          <a:lstStyle/>
          <a:p>
            <a:r>
              <a:rPr lang="en-US" dirty="0" smtClean="0"/>
              <a:t>“Middle School students perform well academically when their schooling environment meets their developmental needs (Eccles et al., 1993).” Results from the study by McCollum and Yoder in 2011 showed a significant mediation of teacher regard on the relationship between academic culture and academic aspirations. </a:t>
            </a:r>
          </a:p>
          <a:p>
            <a:r>
              <a:rPr lang="en-US" dirty="0" smtClean="0"/>
              <a:t>A caring, classroom culture leads to students being successful at higher levels!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343400"/>
            <a:ext cx="1891189" cy="2674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62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Question/Questioning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/>
          <a:lstStyle/>
          <a:p>
            <a:r>
              <a:rPr lang="en-US" dirty="0" smtClean="0"/>
              <a:t>Find curriculum material that fits what you are already teaching and learning.</a:t>
            </a:r>
          </a:p>
          <a:p>
            <a:r>
              <a:rPr lang="en-US" dirty="0" smtClean="0"/>
              <a:t>“Answers may vary” does NOT mean they are all correct or that they are at higher levels of learning.</a:t>
            </a:r>
          </a:p>
          <a:p>
            <a:r>
              <a:rPr lang="en-US" dirty="0" smtClean="0"/>
              <a:t>Argumentative essays are essentially mathematical proofs.</a:t>
            </a:r>
          </a:p>
          <a:p>
            <a:r>
              <a:rPr lang="en-US" dirty="0" smtClean="0"/>
              <a:t>Ask / use prompts that elicit a defendable response.</a:t>
            </a:r>
          </a:p>
          <a:p>
            <a:r>
              <a:rPr lang="en-US" dirty="0" smtClean="0"/>
              <a:t>Always ask “Are you sure?” </a:t>
            </a:r>
            <a:endParaRPr lang="en-US" dirty="0"/>
          </a:p>
          <a:p>
            <a:r>
              <a:rPr lang="en-US" dirty="0" smtClean="0"/>
              <a:t>Answer a question with a question.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4175405"/>
            <a:ext cx="1891189" cy="2674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46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 /Thinking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27237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Rubric scoring implies that the answer is worth almost nothing without “showing your thinking”</a:t>
            </a:r>
          </a:p>
          <a:p>
            <a:r>
              <a:rPr lang="en-US" dirty="0" smtClean="0"/>
              <a:t>Count to five before you respond</a:t>
            </a:r>
          </a:p>
          <a:p>
            <a:r>
              <a:rPr lang="en-US" dirty="0" smtClean="0"/>
              <a:t>Hands up when you have an answer/thought</a:t>
            </a:r>
          </a:p>
          <a:p>
            <a:r>
              <a:rPr lang="en-US" dirty="0" smtClean="0"/>
              <a:t>Brainstorming, surveys, “it could happen” and other responses will encourage that no one gets off the hook.</a:t>
            </a:r>
          </a:p>
          <a:p>
            <a:pPr lvl="1"/>
            <a:r>
              <a:rPr lang="en-US" dirty="0"/>
              <a:t>3-Act lessons, post-its and exit </a:t>
            </a:r>
            <a:r>
              <a:rPr lang="en-US" dirty="0" smtClean="0"/>
              <a:t>cards</a:t>
            </a:r>
          </a:p>
          <a:p>
            <a:pPr lvl="1"/>
            <a:r>
              <a:rPr lang="en-US" dirty="0">
                <a:hlinkClick r:id="rId2"/>
              </a:rPr>
              <a:t>http://www.101qs.com/3166-candy--</a:t>
            </a:r>
            <a:r>
              <a:rPr lang="en-US" dirty="0" smtClean="0">
                <a:hlinkClick r:id="rId2"/>
              </a:rPr>
              <a:t>chips</a:t>
            </a:r>
            <a:endParaRPr lang="en-US" dirty="0" smtClean="0"/>
          </a:p>
          <a:p>
            <a:r>
              <a:rPr lang="en-US" dirty="0" smtClean="0"/>
              <a:t>Avoid </a:t>
            </a:r>
            <a:r>
              <a:rPr lang="en-US" dirty="0" smtClean="0"/>
              <a:t>questions that are “section specific” unless it is a </a:t>
            </a:r>
            <a:r>
              <a:rPr lang="en-US" dirty="0" smtClean="0"/>
              <a:t>practice </a:t>
            </a:r>
            <a:r>
              <a:rPr lang="en-US" dirty="0" smtClean="0"/>
              <a:t>activity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3810000"/>
            <a:ext cx="1837309" cy="2598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87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Write / Written Down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/>
          <a:lstStyle/>
          <a:p>
            <a:r>
              <a:rPr lang="en-US" sz="2000" dirty="0" smtClean="0"/>
              <a:t>Enhanced multiple choice is still multiple choice, add the “what’s wrong with the others” and it ups the level of thinking.</a:t>
            </a:r>
          </a:p>
          <a:p>
            <a:r>
              <a:rPr lang="en-US" sz="2000" dirty="0" smtClean="0"/>
              <a:t>“Argumentative” can be three to five sentences instead of three to five paragraphs</a:t>
            </a:r>
          </a:p>
          <a:p>
            <a:pPr lvl="1"/>
            <a:r>
              <a:rPr lang="en-US" sz="2000" dirty="0" smtClean="0"/>
              <a:t>Solution, proof (1-2), Conclusion</a:t>
            </a:r>
          </a:p>
          <a:p>
            <a:r>
              <a:rPr lang="en-US" sz="2000" dirty="0" smtClean="0"/>
              <a:t>NO pronouns, and COMPLETE Sentences clears up some ambiguity. It also makes the student read what is asked for.</a:t>
            </a:r>
          </a:p>
          <a:p>
            <a:r>
              <a:rPr lang="en-US" dirty="0" smtClean="0"/>
              <a:t>Frames! </a:t>
            </a:r>
          </a:p>
          <a:p>
            <a:pPr lvl="1"/>
            <a:r>
              <a:rPr lang="en-US" dirty="0" smtClean="0"/>
              <a:t>I / We believe that there will be ….</a:t>
            </a:r>
          </a:p>
          <a:p>
            <a:pPr lvl="1"/>
            <a:r>
              <a:rPr lang="en-US" dirty="0" smtClean="0"/>
              <a:t>The solution is …</a:t>
            </a:r>
          </a:p>
          <a:p>
            <a:pPr lvl="1"/>
            <a:r>
              <a:rPr lang="en-US" dirty="0" smtClean="0"/>
              <a:t>At first we…</a:t>
            </a:r>
          </a:p>
          <a:p>
            <a:pPr lvl="1"/>
            <a:r>
              <a:rPr lang="en-US" dirty="0" smtClean="0"/>
              <a:t>When deciding what number to use I tried…</a:t>
            </a:r>
          </a:p>
          <a:p>
            <a:pPr lvl="1"/>
            <a:r>
              <a:rPr lang="en-US" dirty="0" smtClean="0"/>
              <a:t>I started with </a:t>
            </a:r>
            <a:r>
              <a:rPr lang="en-US" u="sng" dirty="0" smtClean="0"/>
              <a:t>	</a:t>
            </a:r>
            <a:r>
              <a:rPr lang="en-US" dirty="0" smtClean="0"/>
              <a:t>because…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3863181"/>
            <a:ext cx="1891189" cy="2674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40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Places to find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Google</a:t>
            </a:r>
            <a:endParaRPr lang="en-US" dirty="0"/>
          </a:p>
          <a:p>
            <a:r>
              <a:rPr lang="en-US" dirty="0">
                <a:hlinkClick r:id="rId2"/>
              </a:rPr>
              <a:t>http://gfletchy.com/3-act-lessons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>
                <a:hlinkClick r:id="rId3"/>
              </a:rPr>
              <a:t>http://www.tttpress.com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bigideasmath.com</a:t>
            </a:r>
            <a:r>
              <a:rPr lang="en-US" dirty="0" smtClean="0"/>
              <a:t> or OTHER publisher resources</a:t>
            </a:r>
          </a:p>
          <a:p>
            <a:r>
              <a:rPr lang="en-US" dirty="0">
                <a:hlinkClick r:id="rId5"/>
              </a:rPr>
              <a:t>https://tapintoteenminds.com/3act-math</a:t>
            </a:r>
            <a:r>
              <a:rPr lang="en-US" dirty="0" smtClean="0">
                <a:hlinkClick r:id="rId5"/>
              </a:rPr>
              <a:t>/</a:t>
            </a:r>
            <a:endParaRPr lang="en-US" dirty="0" smtClean="0"/>
          </a:p>
          <a:p>
            <a:r>
              <a:rPr lang="en-US" dirty="0" smtClean="0"/>
              <a:t>Contact me! </a:t>
            </a:r>
            <a:r>
              <a:rPr lang="en-US" dirty="0" smtClean="0">
                <a:sym typeface="Wingdings" panose="05000000000000000000" pitchFamily="2" charset="2"/>
              </a:rPr>
              <a:t> Maryann Bingham</a:t>
            </a:r>
          </a:p>
          <a:p>
            <a:pPr lvl="6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4164032"/>
            <a:ext cx="1891189" cy="2674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92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244255" y="3031596"/>
            <a:ext cx="5857798" cy="32950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7296"/>
            <a:ext cx="4876800" cy="304695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10206" y="904577"/>
            <a:ext cx="3984429" cy="224124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916886" y="2024864"/>
            <a:ext cx="6469778" cy="36392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17887" y="3578286"/>
            <a:ext cx="4481398" cy="252078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481623" y="-228600"/>
            <a:ext cx="25377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Work it</a:t>
            </a:r>
            <a:endParaRPr lang="en-US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55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183</TotalTime>
  <Words>377</Words>
  <Application>Microsoft Office PowerPoint</Application>
  <PresentationFormat>On-screen Show (4:3)</PresentationFormat>
  <Paragraphs>47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Century Gothic</vt:lpstr>
      <vt:lpstr>Courier New</vt:lpstr>
      <vt:lpstr>Palatino Linotype</vt:lpstr>
      <vt:lpstr>Wingdings</vt:lpstr>
      <vt:lpstr>Executive</vt:lpstr>
      <vt:lpstr>How to Question, Think &amp; Write DOK3:</vt:lpstr>
      <vt:lpstr>Academic Aspirations?</vt:lpstr>
      <vt:lpstr>Question/Questioning</vt:lpstr>
      <vt:lpstr>Think /Thinking</vt:lpstr>
      <vt:lpstr>Write / Written Down</vt:lpstr>
      <vt:lpstr>Places to find</vt:lpstr>
      <vt:lpstr>PowerPoint Presentation</vt:lpstr>
    </vt:vector>
  </TitlesOfParts>
  <Company>FUSD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Question, Think &amp; Write at a DOK3:</dc:title>
  <dc:creator>Technology</dc:creator>
  <cp:lastModifiedBy>Maryann M Bingham</cp:lastModifiedBy>
  <cp:revision>12</cp:revision>
  <cp:lastPrinted>2016-02-27T00:35:14Z</cp:lastPrinted>
  <dcterms:created xsi:type="dcterms:W3CDTF">2016-02-26T22:25:41Z</dcterms:created>
  <dcterms:modified xsi:type="dcterms:W3CDTF">2016-02-27T20:12:56Z</dcterms:modified>
</cp:coreProperties>
</file>